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5" r:id="rId1"/>
  </p:sldMasterIdLst>
  <p:notesMasterIdLst>
    <p:notesMasterId r:id="rId9"/>
  </p:notesMasterIdLst>
  <p:sldIdLst>
    <p:sldId id="256" r:id="rId2"/>
    <p:sldId id="257" r:id="rId3"/>
    <p:sldId id="262" r:id="rId4"/>
    <p:sldId id="258" r:id="rId5"/>
    <p:sldId id="259" r:id="rId6"/>
    <p:sldId id="261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 showGuides="1">
      <p:cViewPr varScale="1">
        <p:scale>
          <a:sx n="37" d="100"/>
          <a:sy n="37" d="100"/>
        </p:scale>
        <p:origin x="72" y="756"/>
      </p:cViewPr>
      <p:guideLst>
        <p:guide orient="horz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FB9922-675A-4B8E-8C33-8CBE356C6E88}" type="datetimeFigureOut">
              <a:rPr lang="en-US" smtClean="0"/>
              <a:t>18-Apr-18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D27637-EA36-496C-A5F4-099327937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014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>
                <a:latin typeface="Bell MT" panose="02020503060305020303" pitchFamily="18" charset="0"/>
              </a:rPr>
              <a:t>Gun violence is an intention to use force/power to cause harm or threaten another person i.e. a student, community or the public which could lead to death.</a:t>
            </a:r>
          </a:p>
          <a:p>
            <a:r>
              <a:rPr lang="en-US" sz="1200" dirty="0" smtClean="0">
                <a:latin typeface="Bell MT" panose="02020503060305020303" pitchFamily="18" charset="0"/>
              </a:rPr>
              <a:t>In position for Public Health Nurses, the issue of Gun violence is condemned and we stand to identify potential violence as well as the effects of Gun violence in schools.</a:t>
            </a:r>
          </a:p>
          <a:p>
            <a:r>
              <a:rPr lang="en-US" sz="1200" dirty="0" smtClean="0">
                <a:latin typeface="Bell MT" panose="02020503060305020303" pitchFamily="18" charset="0"/>
              </a:rPr>
              <a:t>The school nurses collaborate with the school administration, health care providers as well as the community to promote violence prevention of any kind including gun violence.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27637-EA36-496C-A5F4-09932793721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793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18-Apr-18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1590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18-Apr-18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304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18-Apr-18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1231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18-Apr-18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082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18-Apr-18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893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18-Apr-18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530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18-Apr-18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22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0DF5E60-9974-AC48-9591-99C2BB44B7CF}" type="datetimeFigureOut">
              <a:rPr lang="en-US" smtClean="0"/>
              <a:pPr/>
              <a:t>18-Apr-18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048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18-Apr-18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52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18-Apr-18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935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18-Apr-18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998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18-Apr-18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7585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876665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Gun Violence in Schools</a:t>
            </a:r>
            <a:endParaRPr lang="en-US" sz="4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7280" y="2168434"/>
            <a:ext cx="10058400" cy="3468823"/>
          </a:xfrm>
        </p:spPr>
        <p:txBody>
          <a:bodyPr/>
          <a:lstStyle/>
          <a:p>
            <a:r>
              <a:rPr lang="en-US" dirty="0" smtClean="0"/>
              <a:t>Name:</a:t>
            </a:r>
          </a:p>
          <a:p>
            <a:r>
              <a:rPr lang="en-US" dirty="0" smtClean="0"/>
              <a:t>School:</a:t>
            </a:r>
          </a:p>
          <a:p>
            <a:r>
              <a:rPr lang="en-US" dirty="0" smtClean="0"/>
              <a:t>Professor:</a:t>
            </a:r>
          </a:p>
          <a:p>
            <a:r>
              <a:rPr lang="en-US" dirty="0" smtClean="0"/>
              <a:t>Date: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708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509" y="286604"/>
            <a:ext cx="10842171" cy="88905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Our </a:t>
            </a:r>
            <a:r>
              <a:rPr lang="en-US" dirty="0">
                <a:solidFill>
                  <a:srgbClr val="0070C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position as public health nurse on this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508" y="1738648"/>
            <a:ext cx="11025051" cy="410432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>
                <a:solidFill>
                  <a:schemeClr val="accent1"/>
                </a:solidFill>
                <a:latin typeface="Bell MT" panose="02020503060305020303" pitchFamily="18" charset="0"/>
              </a:rPr>
              <a:t>Gun violence definition</a:t>
            </a:r>
          </a:p>
          <a:p>
            <a:r>
              <a:rPr lang="en-US" sz="2800" dirty="0" smtClean="0">
                <a:latin typeface="Bell MT" panose="02020503060305020303" pitchFamily="18" charset="0"/>
              </a:rPr>
              <a:t>Gun violence is an intention to use force/power to cause harm or threaten another person i.e. a student, community or the public which could lead to death.</a:t>
            </a:r>
          </a:p>
          <a:p>
            <a:r>
              <a:rPr lang="en-US" sz="2800" dirty="0" smtClean="0">
                <a:solidFill>
                  <a:schemeClr val="accent1"/>
                </a:solidFill>
                <a:latin typeface="Bell MT" panose="02020503060305020303" pitchFamily="18" charset="0"/>
              </a:rPr>
              <a:t>Our Position </a:t>
            </a:r>
          </a:p>
          <a:p>
            <a:r>
              <a:rPr lang="en-US" sz="2800" dirty="0" smtClean="0">
                <a:latin typeface="Bell MT" panose="02020503060305020303" pitchFamily="18" charset="0"/>
              </a:rPr>
              <a:t>In position for Public Health Nurses, the issue of Gun violence is condemned and we stand to identify potential violence as well as the effects of Gun violence in schools.</a:t>
            </a:r>
          </a:p>
          <a:p>
            <a:r>
              <a:rPr lang="en-US" sz="2800" dirty="0" smtClean="0">
                <a:latin typeface="Bell MT" panose="02020503060305020303" pitchFamily="18" charset="0"/>
              </a:rPr>
              <a:t>The school nurses collaborate with the school administration, health care providers as well as the community to promote violence prevention of any kind including gun violence (</a:t>
            </a:r>
            <a:r>
              <a:rPr lang="en-US" sz="2800" dirty="0">
                <a:latin typeface="Bell MT" panose="02020503060305020303" pitchFamily="18" charset="0"/>
              </a:rPr>
              <a:t>National Research Council (U.S</a:t>
            </a:r>
            <a:r>
              <a:rPr lang="en-US" sz="2800" dirty="0" smtClean="0">
                <a:latin typeface="Bell MT" panose="02020503060305020303" pitchFamily="18" charset="0"/>
              </a:rPr>
              <a:t>.), et. al, 2015).</a:t>
            </a:r>
          </a:p>
        </p:txBody>
      </p:sp>
    </p:spTree>
    <p:extLst>
      <p:ext uri="{BB962C8B-B14F-4D97-AF65-F5344CB8AC3E}">
        <p14:creationId xmlns:p14="http://schemas.microsoft.com/office/powerpoint/2010/main" val="3511103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41306"/>
          </a:xfrm>
        </p:spPr>
        <p:txBody>
          <a:bodyPr/>
          <a:lstStyle/>
          <a:p>
            <a:pPr algn="ctr"/>
            <a:r>
              <a:rPr lang="en-US" dirty="0" smtClean="0"/>
              <a:t>Position to end gun violence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845734"/>
            <a:ext cx="10058400" cy="402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488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509" y="286604"/>
            <a:ext cx="10842171" cy="889054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Addressing the Issue of Gun Violence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509" y="1738648"/>
            <a:ext cx="11025050" cy="410432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Bell MT" panose="02020503060305020303" pitchFamily="18" charset="0"/>
              </a:rPr>
              <a:t>- Public Health Nurses play a vital role in ensuring that the perpetrators of violence are intercepted before they cause harm or injury.</a:t>
            </a:r>
          </a:p>
          <a:p>
            <a:r>
              <a:rPr lang="en-US" sz="2800" dirty="0" smtClean="0">
                <a:latin typeface="Bell MT" panose="02020503060305020303" pitchFamily="18" charset="0"/>
              </a:rPr>
              <a:t>- In order to achieve this mission the Public Health Nurses promote evidence-based programs that fight for gun violence prevention  by communication and early intervention, conflict resolution as well as cultivation of positive behavior in schools.</a:t>
            </a:r>
          </a:p>
          <a:p>
            <a:r>
              <a:rPr lang="en-US" sz="2800" dirty="0" smtClean="0">
                <a:latin typeface="Bell MT" panose="02020503060305020303" pitchFamily="18" charset="0"/>
              </a:rPr>
              <a:t>- Cultivate Purposeful behavior within the school and the community</a:t>
            </a:r>
          </a:p>
          <a:p>
            <a:r>
              <a:rPr lang="en-US" sz="2800" dirty="0" smtClean="0">
                <a:latin typeface="Bell MT" panose="02020503060305020303" pitchFamily="18" charset="0"/>
              </a:rPr>
              <a:t>- Educate students as well as the school staff about gun safety (Clanton, 2015)</a:t>
            </a:r>
            <a:endParaRPr lang="en-US" sz="2800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123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509" y="286604"/>
            <a:ext cx="10842171" cy="889054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Addressing the Issue of Gun Violence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509" y="1738648"/>
            <a:ext cx="11025050" cy="4104320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sz="2800" dirty="0" smtClean="0">
                <a:latin typeface="Bell MT" panose="02020503060305020303" pitchFamily="18" charset="0"/>
              </a:rPr>
              <a:t>To facilitate programs that are important in solving conflicts, monitoring children in school activities.</a:t>
            </a:r>
          </a:p>
          <a:p>
            <a:pPr>
              <a:buFontTx/>
              <a:buChar char="-"/>
            </a:pPr>
            <a:r>
              <a:rPr lang="en-US" sz="2800" dirty="0" smtClean="0">
                <a:latin typeface="Bell MT" panose="02020503060305020303" pitchFamily="18" charset="0"/>
              </a:rPr>
              <a:t>- Facilitating safety partnership between local healthcare facilities and the school</a:t>
            </a:r>
          </a:p>
          <a:p>
            <a:pPr>
              <a:buFontTx/>
              <a:buChar char="-"/>
            </a:pPr>
            <a:r>
              <a:rPr lang="en-US" sz="2800" dirty="0" smtClean="0">
                <a:latin typeface="Bell MT" panose="02020503060305020303" pitchFamily="18" charset="0"/>
              </a:rPr>
              <a:t>- Establishing an environment in school and in the community that promotes respect for one another and life.</a:t>
            </a:r>
          </a:p>
          <a:p>
            <a:pPr>
              <a:buFontTx/>
              <a:buChar char="-"/>
            </a:pPr>
            <a:r>
              <a:rPr lang="en-US" sz="2800" dirty="0" smtClean="0">
                <a:latin typeface="Bell MT" panose="02020503060305020303" pitchFamily="18" charset="0"/>
              </a:rPr>
              <a:t>- Advocating for formation of School Multi-disciplinary team composed of professionals, students, religious clerks to promote discipline and improve school security (</a:t>
            </a:r>
            <a:r>
              <a:rPr lang="en-US" sz="2800" dirty="0">
                <a:latin typeface="Bell MT" panose="02020503060305020303" pitchFamily="18" charset="0"/>
              </a:rPr>
              <a:t>Webster, </a:t>
            </a:r>
            <a:r>
              <a:rPr lang="en-US" sz="2800" dirty="0" smtClean="0">
                <a:latin typeface="Bell MT" panose="02020503060305020303" pitchFamily="18" charset="0"/>
              </a:rPr>
              <a:t>&amp; </a:t>
            </a:r>
            <a:r>
              <a:rPr lang="en-US" sz="2800" dirty="0" err="1">
                <a:latin typeface="Bell MT" panose="02020503060305020303" pitchFamily="18" charset="0"/>
              </a:rPr>
              <a:t>Vernick</a:t>
            </a:r>
            <a:r>
              <a:rPr lang="en-US" sz="2800" dirty="0">
                <a:latin typeface="Bell MT" panose="02020503060305020303" pitchFamily="18" charset="0"/>
              </a:rPr>
              <a:t>, </a:t>
            </a:r>
            <a:r>
              <a:rPr lang="en-US" sz="2800" dirty="0" smtClean="0">
                <a:latin typeface="Bell MT" panose="02020503060305020303" pitchFamily="18" charset="0"/>
              </a:rPr>
              <a:t>2013).</a:t>
            </a:r>
            <a:endParaRPr lang="en-US" sz="2800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843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365760"/>
            <a:ext cx="10058400" cy="96665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Gun Violence awareness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332412"/>
            <a:ext cx="10058400" cy="426620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1332412"/>
            <a:ext cx="10058400" cy="426620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047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509" y="286604"/>
            <a:ext cx="10842171" cy="889054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References </a:t>
            </a:r>
            <a:endParaRPr lang="en-US" dirty="0">
              <a:solidFill>
                <a:srgbClr val="0070C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509" y="1738648"/>
            <a:ext cx="11025050" cy="4104320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sz="2800" dirty="0">
                <a:latin typeface="Bell MT" panose="02020503060305020303" pitchFamily="18" charset="0"/>
              </a:rPr>
              <a:t>Clanton, H. E. (2015). Group-Centered Prevention in Mental Health: Theory, Training, and Practice. Cham: Springer International Publishing.</a:t>
            </a:r>
          </a:p>
          <a:p>
            <a:pPr>
              <a:buFontTx/>
              <a:buChar char="-"/>
            </a:pPr>
            <a:r>
              <a:rPr lang="en-US" sz="2800" dirty="0" smtClean="0">
                <a:latin typeface="Bell MT" panose="02020503060305020303" pitchFamily="18" charset="0"/>
              </a:rPr>
              <a:t>National </a:t>
            </a:r>
            <a:r>
              <a:rPr lang="en-US" sz="2800" dirty="0">
                <a:latin typeface="Bell MT" panose="02020503060305020303" pitchFamily="18" charset="0"/>
              </a:rPr>
              <a:t>Research Council (U.S.)., Wellford, C. F., Pepper, J., Petrie, C., &amp; National Research Council (U.S.). (</a:t>
            </a:r>
            <a:r>
              <a:rPr lang="en-US" sz="2800" dirty="0" smtClean="0">
                <a:latin typeface="Bell MT" panose="02020503060305020303" pitchFamily="18" charset="0"/>
              </a:rPr>
              <a:t>2015</a:t>
            </a:r>
            <a:r>
              <a:rPr lang="en-US" sz="2800" dirty="0">
                <a:latin typeface="Bell MT" panose="02020503060305020303" pitchFamily="18" charset="0"/>
              </a:rPr>
              <a:t>). Firearms and violence: A critical review. Washington, </a:t>
            </a:r>
            <a:r>
              <a:rPr lang="en-US" sz="2800" dirty="0" smtClean="0">
                <a:latin typeface="Bell MT" panose="02020503060305020303" pitchFamily="18" charset="0"/>
              </a:rPr>
              <a:t>DC</a:t>
            </a:r>
            <a:r>
              <a:rPr lang="en-US" sz="2800" dirty="0">
                <a:latin typeface="Bell MT" panose="02020503060305020303" pitchFamily="18" charset="0"/>
              </a:rPr>
              <a:t>: National Academies Press</a:t>
            </a:r>
            <a:r>
              <a:rPr lang="en-US" sz="2800" dirty="0" smtClean="0">
                <a:latin typeface="Bell MT" panose="02020503060305020303" pitchFamily="18" charset="0"/>
              </a:rPr>
              <a:t>.</a:t>
            </a:r>
          </a:p>
          <a:p>
            <a:pPr>
              <a:buFontTx/>
              <a:buChar char="-"/>
            </a:pPr>
            <a:r>
              <a:rPr lang="en-US" sz="2800" dirty="0">
                <a:latin typeface="Bell MT" panose="02020503060305020303" pitchFamily="18" charset="0"/>
              </a:rPr>
              <a:t>Webster, D. W., &amp; </a:t>
            </a:r>
            <a:r>
              <a:rPr lang="en-US" sz="2800" dirty="0" err="1">
                <a:latin typeface="Bell MT" panose="02020503060305020303" pitchFamily="18" charset="0"/>
              </a:rPr>
              <a:t>Vernick</a:t>
            </a:r>
            <a:r>
              <a:rPr lang="en-US" sz="2800" dirty="0">
                <a:latin typeface="Bell MT" panose="02020503060305020303" pitchFamily="18" charset="0"/>
              </a:rPr>
              <a:t>, J. S. (2013). Reducing gun violence in America: Informing policy with evidence and analysis. Baltimore: Johns Hopkins University Press.</a:t>
            </a:r>
          </a:p>
        </p:txBody>
      </p:sp>
    </p:spTree>
    <p:extLst>
      <p:ext uri="{BB962C8B-B14F-4D97-AF65-F5344CB8AC3E}">
        <p14:creationId xmlns:p14="http://schemas.microsoft.com/office/powerpoint/2010/main" val="129181565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45</TotalTime>
  <Words>516</Words>
  <Application>Microsoft Office PowerPoint</Application>
  <PresentationFormat>Widescreen</PresentationFormat>
  <Paragraphs>31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Andalus</vt:lpstr>
      <vt:lpstr>Bell MT</vt:lpstr>
      <vt:lpstr>Calibri</vt:lpstr>
      <vt:lpstr>Calibri Light</vt:lpstr>
      <vt:lpstr>Retrospect</vt:lpstr>
      <vt:lpstr>Gun Violence in Schools</vt:lpstr>
      <vt:lpstr>Our position as public health nurse on this event</vt:lpstr>
      <vt:lpstr>Position to end gun violence</vt:lpstr>
      <vt:lpstr>Addressing the Issue of Gun Violence</vt:lpstr>
      <vt:lpstr>Addressing the Issue of Gun Violence</vt:lpstr>
      <vt:lpstr>Gun Violence awareness</vt:lpstr>
      <vt:lpstr>References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Gun Violence in Schools</dc:title>
  <dc:creator>mwololo samuel</dc:creator>
  <cp:lastModifiedBy>mwololo samuel</cp:lastModifiedBy>
  <cp:revision>12</cp:revision>
  <dcterms:created xsi:type="dcterms:W3CDTF">2018-04-17T12:35:17Z</dcterms:created>
  <dcterms:modified xsi:type="dcterms:W3CDTF">2018-04-18T00:45:23Z</dcterms:modified>
</cp:coreProperties>
</file>